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media/image10.svg" ContentType="image/svg+xml"/>
  <Override PartName="/ppt/media/image12.svg" ContentType="image/svg+xml"/>
  <Override PartName="/ppt/media/image2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96" r:id="rId8"/>
    <p:sldId id="297" r:id="rId9"/>
    <p:sldId id="275" r:id="rId10"/>
    <p:sldId id="260" r:id="rId11"/>
    <p:sldId id="265" r:id="rId12"/>
    <p:sldId id="268" r:id="rId13"/>
    <p:sldId id="295" r:id="rId14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AD47"/>
    <a:srgbClr val="43BB8D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611" autoAdjust="0"/>
  </p:normalViewPr>
  <p:slideViewPr>
    <p:cSldViewPr snapToGrid="0">
      <p:cViewPr>
        <p:scale>
          <a:sx n="60" d="100"/>
          <a:sy n="60" d="100"/>
        </p:scale>
        <p:origin x="143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3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data\a&#23454;&#39564;0517\21-&#23454;&#39564;-0602&#26356;&#26032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E:\data\a&#23454;&#39564;0517\21-&#23454;&#39564;-0602&#26356;&#2603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spc="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lang="en-US" altLang="zh-CN" sz="14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Average of </a:t>
            </a:r>
            <a:r>
              <a:rPr lang="en-US" sz="14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APT</a:t>
            </a:r>
            <a:r>
              <a:rPr lang="en-US" altLang="zh-CN" sz="1400" b="1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 (per month)</a:t>
            </a:r>
            <a:endParaRPr lang="en-US" altLang="en-US" sz="14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Times New Roman" panose="02020603050405020304" charset="0"/>
            </a:endParaRPr>
          </a:p>
        </c:rich>
      </c:tx>
      <c:layout>
        <c:manualLayout>
          <c:xMode val="edge"/>
          <c:yMode val="edge"/>
          <c:x val="0.316482565823728"/>
          <c:y val="0.87034930913193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9020153635424"/>
          <c:y val="0.120031963826304"/>
          <c:w val="0.678042620363062"/>
          <c:h val="0.6537647293788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'[21-实验-0602更新.xlsx]Sheet8'!$B$1</c:f>
              <c:strCache>
                <c:ptCount val="1"/>
                <c:pt idx="0">
                  <c:v>APT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trendline>
            <c:spPr>
              <a:ln w="12700" cap="rnd" cmpd="sng">
                <a:solidFill>
                  <a:srgbClr val="FF0000"/>
                </a:solidFill>
                <a:prstDash val="dash"/>
              </a:ln>
              <a:effectLst/>
            </c:spPr>
            <c:trendlineType val="power"/>
            <c:dispRSqr val="0"/>
            <c:dispEq val="0"/>
          </c:trendline>
          <c:cat>
            <c:strRef>
              <c:f>'[21-实验-0602更新.xlsx]Sheet8'!$A$2:$A$13</c:f>
              <c:strCache>
                <c:ptCount val="12"/>
                <c:pt idx="0">
                  <c:v>Jan.</c:v>
                </c:pt>
                <c:pt idx="1">
                  <c:v>Feb.</c:v>
                </c:pt>
                <c:pt idx="2">
                  <c:v>Mar.</c:v>
                </c:pt>
                <c:pt idx="3">
                  <c:v>Apr.</c:v>
                </c:pt>
                <c:pt idx="4">
                  <c:v>May</c:v>
                </c:pt>
                <c:pt idx="5">
                  <c:v>Jun.</c:v>
                </c:pt>
                <c:pt idx="6">
                  <c:v>Jul.</c:v>
                </c:pt>
                <c:pt idx="7">
                  <c:v>Aug.</c:v>
                </c:pt>
                <c:pt idx="8">
                  <c:v>Sept.</c:v>
                </c:pt>
                <c:pt idx="9">
                  <c:v>Oct.</c:v>
                </c:pt>
                <c:pt idx="10">
                  <c:v>Nov.</c:v>
                </c:pt>
                <c:pt idx="11">
                  <c:v>Dec.</c:v>
                </c:pt>
              </c:strCache>
            </c:strRef>
          </c:cat>
          <c:val>
            <c:numRef>
              <c:f>'[21-实验-0602更新.xlsx]Sheet8'!$B$2:$B$13</c:f>
              <c:numCache>
                <c:formatCode>General</c:formatCode>
                <c:ptCount val="12"/>
                <c:pt idx="0">
                  <c:v>0.556256941873382</c:v>
                </c:pt>
                <c:pt idx="1">
                  <c:v>0.544555478980014</c:v>
                </c:pt>
                <c:pt idx="2">
                  <c:v>0.529728835978836</c:v>
                </c:pt>
                <c:pt idx="3">
                  <c:v>0.495719908166611</c:v>
                </c:pt>
                <c:pt idx="4">
                  <c:v>0.486804657179818</c:v>
                </c:pt>
                <c:pt idx="5">
                  <c:v>0.460064043915825</c:v>
                </c:pt>
                <c:pt idx="6">
                  <c:v>0.458608217592589</c:v>
                </c:pt>
                <c:pt idx="7">
                  <c:v>0.433983666061702</c:v>
                </c:pt>
                <c:pt idx="8">
                  <c:v>0.402608695652169</c:v>
                </c:pt>
                <c:pt idx="9">
                  <c:v>0.411223521972807</c:v>
                </c:pt>
                <c:pt idx="10">
                  <c:v>0.395220105124831</c:v>
                </c:pt>
                <c:pt idx="11">
                  <c:v>0.380252493765581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880269"/>
        <c:axId val="991314306"/>
      </c:barChart>
      <c:catAx>
        <c:axId val="2088026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991314306"/>
        <c:crosses val="autoZero"/>
        <c:auto val="1"/>
        <c:lblAlgn val="ctr"/>
        <c:lblOffset val="100"/>
        <c:noMultiLvlLbl val="0"/>
      </c:catAx>
      <c:valAx>
        <c:axId val="99131430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</a:p>
        </c:txPr>
        <c:crossAx val="2088026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Times New Roman" panose="02020603050405020304" charset="0"/>
          <a:ea typeface="Times New Roman" panose="02020603050405020304" charset="0"/>
          <a:cs typeface="Times New Roman" panose="02020603050405020304" charset="0"/>
          <a:sym typeface="Times New Roman" panose="0202060305040502030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ysClr val="windowText" lastClr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defRPr>
            </a:pPr>
            <a:r>
              <a:rPr lang="en-US" altLang="zh-CN" sz="1080" b="1" dirty="0">
                <a:solidFill>
                  <a:sysClr val="windowText" lastClr="00000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Times New Roman" panose="02020603050405020304" charset="0"/>
              </a:rPr>
              <a:t>Distribution of APT</a:t>
            </a:r>
            <a:endParaRPr lang="en-US" sz="1080" b="1" dirty="0">
              <a:solidFill>
                <a:sysClr val="windowText" lastClr="00000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Times New Roman" panose="02020603050405020304" charset="0"/>
            </a:endParaRPr>
          </a:p>
        </c:rich>
      </c:tx>
      <c:layout>
        <c:manualLayout>
          <c:xMode val="edge"/>
          <c:yMode val="edge"/>
          <c:x val="0.15026240842725"/>
          <c:y val="0.83803454926555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9427837932453"/>
          <c:y val="0.0749617188980945"/>
          <c:w val="0.626104003783296"/>
          <c:h val="0.723218268683959"/>
        </c:manualLayout>
      </c:layout>
      <c:pieChart>
        <c:varyColors val="1"/>
        <c:ser>
          <c:idx val="2"/>
          <c:order val="2"/>
          <c:tx>
            <c:strRef>
              <c:f>'[21-实验-0602更新.xlsx]Sheet12'!$B$1</c:f>
              <c:strCache>
                <c:ptCount val="1"/>
                <c:pt idx="0">
                  <c:v>2021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1332913517307"/>
                  <c:y val="0.18239738803205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2608985221967"/>
                      <c:h val="0.156133028308499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5599486857787"/>
                  <c:y val="-0.1261975580181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630800695242014"/>
                  <c:y val="-0.18064622132322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220552820597798"/>
                  <c:y val="0.014013165177630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1892862898343"/>
                  <c:y val="0.1498035823199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1" i="0" u="none" strike="noStrike" kern="1200" baseline="0">
                    <a:solidFill>
                      <a:schemeClr val="bg1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  <a:sym typeface="Times New Roman" panose="02020603050405020304" charset="0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'[21-实验-0602更新.xlsx]Sheet12'!$A$2:$A$6</c:f>
              <c:numCache>
                <c:formatCode>General</c:formatCode>
                <c:ptCount val="5"/>
                <c:pt idx="0">
                  <c:v>0.05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0.95</c:v>
                </c:pt>
              </c:numCache>
            </c:numRef>
          </c:cat>
          <c:val>
            <c:numRef>
              <c:f>'[21-实验-0602更新.xlsx]Sheet12'!$B$2:$B$6</c:f>
              <c:numCache>
                <c:formatCode>General</c:formatCode>
                <c:ptCount val="5"/>
                <c:pt idx="0">
                  <c:v>21.7</c:v>
                </c:pt>
                <c:pt idx="1">
                  <c:v>23</c:v>
                </c:pt>
                <c:pt idx="2">
                  <c:v>17.5</c:v>
                </c:pt>
                <c:pt idx="3">
                  <c:v>27.2</c:v>
                </c:pt>
                <c:pt idx="4">
                  <c:v>10.7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spPr/>
                <c:explosion val="0"/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1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1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3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3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zh-CN" sz="9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Times New Roman" panose="02020603050405020304" charset="0"/>
                        </a:defRPr>
                      </a:pPr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1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'[21-实验-0602更新.xlsx]Sheet12'!$A$2:$A$6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0.05</c:v>
                      </c:pt>
                      <c:pt idx="1">
                        <c:v>0.25</c:v>
                      </c:pt>
                      <c:pt idx="2">
                        <c:v>0.5</c:v>
                      </c:pt>
                      <c:pt idx="3">
                        <c:v>0.75</c:v>
                      </c:pt>
                      <c:pt idx="4">
                        <c:v>0.95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{0,0.05,0.25,0.5,0.75}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0.25</c:v>
                      </c:pt>
                      <c:pt idx="3">
                        <c:v>0.5</c:v>
                      </c:pt>
                      <c:pt idx="4">
                        <c:v>0.75</c:v>
                      </c:pt>
                    </c:numCache>
                  </c:numRef>
                </c:val>
              </c15:ser>
            </c15:filteredPieSeries>
            <c15:filteredPieSeries>
              <c15:ser>
                <c:idx val="1"/>
                <c:order val="1"/>
                <c:spPr/>
                <c:explosion val="0"/>
                <c:dPt>
                  <c:idx val="0"/>
                  <c:bubble3D val="0"/>
                  <c:spPr>
                    <a:gradFill rotWithShape="1">
                      <a:gsLst>
                        <a:gs pos="0">
                          <a:schemeClr val="accent1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1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1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1"/>
                  <c:bubble3D val="0"/>
                  <c:spPr>
                    <a:gradFill rotWithShape="1">
                      <a:gsLst>
                        <a:gs pos="0">
                          <a:schemeClr val="accent2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2"/>
                  <c:bubble3D val="0"/>
                  <c:spPr>
                    <a:gradFill rotWithShape="1">
                      <a:gsLst>
                        <a:gs pos="0">
                          <a:schemeClr val="accent3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3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3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3"/>
                  <c:bubble3D val="0"/>
                  <c:spPr>
                    <a:gradFill rotWithShape="1">
                      <a:gsLst>
                        <a:gs pos="0">
                          <a:schemeClr val="accent4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4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4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Pt>
                  <c:idx val="4"/>
                  <c:bubble3D val="0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zh-CN" sz="9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sym typeface="Times New Roman" panose="02020603050405020304" charset="0"/>
                        </a:defRPr>
                      </a:pPr>
                    </a:p>
                  </c:txPr>
                  <c:dLblPos val="inEnd"/>
                  <c:showLegendKey val="0"/>
                  <c:showVal val="0"/>
                  <c:showCatName val="1"/>
                  <c:showSerName val="0"/>
                  <c:showPercent val="1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'[21-实验-0602更新.xlsx]Sheet12'!$A$2:$A$6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0.05</c:v>
                      </c:pt>
                      <c:pt idx="1">
                        <c:v>0.25</c:v>
                      </c:pt>
                      <c:pt idx="2">
                        <c:v>0.5</c:v>
                      </c:pt>
                      <c:pt idx="3">
                        <c:v>0.75</c:v>
                      </c:pt>
                      <c:pt idx="4">
                        <c:v>0.95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{2021,21.7,23,17.5,27.2}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2021</c:v>
                      </c:pt>
                      <c:pt idx="1">
                        <c:v>21.7</c:v>
                      </c:pt>
                      <c:pt idx="2">
                        <c:v>23</c:v>
                      </c:pt>
                      <c:pt idx="3">
                        <c:v>17.5</c:v>
                      </c:pt>
                      <c:pt idx="4">
                        <c:v>27.2</c:v>
                      </c:pt>
                    </c:numCache>
                  </c:numRef>
                </c:val>
              </c15:ser>
            </c15:filteredPieSeries>
          </c:ext>
        </c:extLst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 w="9525" cap="flat" cmpd="sng" algn="ctr">
      <a:noFill/>
      <a:round/>
    </a:ln>
    <a:effectLst/>
  </c:spPr>
  <c:txPr>
    <a:bodyPr/>
    <a:lstStyle/>
    <a:p>
      <a:pPr>
        <a:defRPr lang="zh-CN" sz="900" b="1">
          <a:latin typeface="Times New Roman" panose="02020603050405020304" charset="0"/>
          <a:ea typeface="Times New Roman" panose="02020603050405020304" charset="0"/>
          <a:cs typeface="Times New Roman" panose="02020603050405020304" charset="0"/>
          <a:sym typeface="Times New Roman" panose="0202060305040502030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5.png"/><Relationship Id="rId7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10" Type="http://schemas.openxmlformats.org/officeDocument/2006/relationships/tags" Target="../tags/tag5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png"/><Relationship Id="rId7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tags" Target="../tags/tag7.xml"/><Relationship Id="rId4" Type="http://schemas.openxmlformats.org/officeDocument/2006/relationships/hyperlink" Target="https://www.ncbi.nlm.nih.gov/research/pubtator/" TargetMode="External"/><Relationship Id="rId3" Type="http://schemas.openxmlformats.org/officeDocument/2006/relationships/hyperlink" Target="https://www.leydesdorff.net/software/interdisc/" TargetMode="External"/><Relationship Id="rId2" Type="http://schemas.openxmlformats.org/officeDocument/2006/relationships/hyperlink" Target="https://icite.od.nih.gov/covid19/search/" TargetMode="Externa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0290" y="808355"/>
            <a:ext cx="10044430" cy="2387600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  <a:t>The relationship of Interdisciplinarity, Entity Features and Clinical Translation Potential </a:t>
            </a:r>
            <a:b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zh-CN" altLang="en-US" sz="3200" b="1" dirty="0">
                <a:latin typeface="Times New Roman" panose="02020603050405020304" charset="0"/>
                <a:cs typeface="Times New Roman" panose="02020603050405020304" charset="0"/>
              </a:rPr>
              <a:t>of COVID-19 Papers</a:t>
            </a:r>
            <a:endParaRPr lang="zh-CN" altLang="en-US" sz="32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10036" y="4624300"/>
            <a:ext cx="4257964" cy="1490229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altLang="zh-CN" sz="18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Chunli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Liu*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Library,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liuchunliliangxu@163.com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Corresponding author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9655" y="3806190"/>
            <a:ext cx="10045700" cy="18415"/>
          </a:xfrm>
          <a:prstGeom prst="line">
            <a:avLst/>
          </a:prstGeom>
          <a:ln w="95250" cmpd="sng">
            <a:solidFill>
              <a:schemeClr val="accent1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7315" y="142240"/>
            <a:ext cx="7327900" cy="5873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2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Joint Workshop of the 4th Extraction and Evaluation of Knowledge Entities from Scientific Documents (EEKE2023) and the 3rd AI + </a:t>
            </a:r>
            <a:r>
              <a:rPr lang="en-US" altLang="zh-CN" sz="1200" dirty="0" err="1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Informetrics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(AII2023)</a:t>
            </a:r>
            <a:endParaRPr lang="en-US" altLang="zh-CN" sz="12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524000" y="4624301"/>
            <a:ext cx="4128652" cy="1490230"/>
          </a:xfrm>
          <a:prstGeom prst="rect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Shuang Chen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of Health Management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shuangchen1212@163.com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1170643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5 Conclusion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76275" y="996950"/>
            <a:ext cx="10546715" cy="44538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Close to</a:t>
            </a:r>
            <a:r>
              <a:rPr lang="en-US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half of this collection of papers</a:t>
            </a:r>
            <a:r>
              <a:rPr 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studying COVID-19 will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transfer</a:t>
            </a:r>
            <a:r>
              <a:rPr 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the knowledge in the papers to clinical practice.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Average COVID-19 paper published in 2021 has a 46.07% clinical translation probability.</a:t>
            </a:r>
            <a:endParaRPr lang="en-US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b="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b="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APT for COVID-19 papers was </a:t>
            </a:r>
            <a:r>
              <a:rPr 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not associated with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interdisciplinarity.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r>
              <a:rPr lang="en-US" b="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It may be due to the calculation method of interdisciplinary index.</a:t>
            </a:r>
            <a:endParaRPr lang="en-US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 terms of revealing the content of a paper, the traditional interdisciplinary index is far less fine-grained than the knowledge entity features mentioned in the paper.</a:t>
            </a:r>
            <a:endParaRPr lang="en-US" b="1" i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indent="0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lang="en-US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entity-related indicators of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COVID-19 papers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was</a:t>
            </a:r>
            <a:r>
              <a:rPr 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correlated with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 the clinical translational potential of the paper.</a:t>
            </a:r>
            <a:endParaRPr lang="en-US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Negative:</a:t>
            </a: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CellLine, Chemical, Gene, Mutation and Species</a:t>
            </a:r>
            <a:endParaRPr lang="en-US" i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3" indent="0">
              <a:lnSpc>
                <a:spcPct val="110000"/>
              </a:lnSpc>
              <a:buNone/>
            </a:pPr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</a:t>
            </a: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 number of entity types</a:t>
            </a:r>
            <a:endParaRPr lang="en-US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Positive:</a:t>
            </a:r>
            <a:r>
              <a:rPr 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Disease</a:t>
            </a:r>
            <a:endParaRPr lang="en-US" b="1" i="1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3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</a:t>
            </a:r>
            <a:r>
              <a:rPr lang="zh-CN" altLang="en-US" i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novelty score</a:t>
            </a:r>
            <a:endParaRPr lang="en-US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>
              <a:lnSpc>
                <a:spcPct val="210000"/>
              </a:lnSpc>
              <a:buFont typeface="Wingdings" panose="05000000000000000000" charset="0"/>
              <a:buChar char="Ø"/>
            </a:pPr>
            <a:endParaRPr lang="en-US" altLang="en-US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0290" y="1837055"/>
            <a:ext cx="10044430" cy="730250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Times New Roman" panose="02020603050405020304" charset="0"/>
                <a:cs typeface="Times New Roman" panose="02020603050405020304" charset="0"/>
              </a:rPr>
              <a:t>Thank you for your attention</a:t>
            </a:r>
            <a:r>
              <a:rPr lang="zh-CN" altLang="en-US" sz="4800" dirty="0">
                <a:latin typeface="Times New Roman" panose="02020603050405020304" charset="0"/>
                <a:cs typeface="Times New Roman" panose="02020603050405020304" charset="0"/>
              </a:rPr>
              <a:t>！</a:t>
            </a:r>
            <a:endParaRPr lang="en-US" altLang="zh-CN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10036" y="4624300"/>
            <a:ext cx="4257964" cy="1490229"/>
          </a:xfrm>
          <a:solidFill>
            <a:schemeClr val="accent1"/>
          </a:solidFill>
          <a:ln>
            <a:solidFill>
              <a:srgbClr val="00B0F0"/>
            </a:solidFill>
          </a:ln>
        </p:spPr>
        <p:txBody>
          <a:bodyPr>
            <a:noAutofit/>
          </a:bodyPr>
          <a:lstStyle/>
          <a:p>
            <a:r>
              <a:rPr lang="en-US" altLang="zh-CN" sz="1800" b="1" dirty="0" err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Chunli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Liu*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Library,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liuchunliliangxu@163.com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Corresponding author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49655" y="3806190"/>
            <a:ext cx="10045700" cy="18415"/>
          </a:xfrm>
          <a:prstGeom prst="line">
            <a:avLst/>
          </a:prstGeom>
          <a:ln w="95250" cmpd="sng">
            <a:solidFill>
              <a:schemeClr val="accent1"/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7315" y="142240"/>
            <a:ext cx="7327900" cy="58737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l"/>
            <a:r>
              <a:rPr lang="en-US" altLang="zh-CN" sz="12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Joint Workshop of the 4th Extraction and Evaluation of Knowledge Entities from Scientific Documents (EEKE2023) and the 3rd AI + Informetrics (AII2023)</a:t>
            </a:r>
            <a:endParaRPr lang="en-US" altLang="zh-CN" sz="12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524000" y="4624301"/>
            <a:ext cx="4128652" cy="1490230"/>
          </a:xfrm>
          <a:prstGeom prst="rect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Shuang Chen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School of Health Management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China Medical University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shuangchen1212@163.com</a:t>
            </a:r>
            <a:endParaRPr lang="en-US" altLang="zh-CN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218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1 Introduction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 descr="7b0a202020202262756c6c6574223a20227b5c2263617465676f727949645c223a31303030362c5c2274656d706c61746549645c223a32303233313434307d220a7d0a"/>
          <p:cNvSpPr txBox="1"/>
          <p:nvPr/>
        </p:nvSpPr>
        <p:spPr>
          <a:xfrm>
            <a:off x="763270" y="877570"/>
            <a:ext cx="11062970" cy="900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Clr>
                <a:srgbClr val="000000"/>
              </a:buClr>
              <a:buSzPct val="160000"/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16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iomedical research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has</a:t>
            </a: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academic impact </a:t>
            </a:r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&amp;</a:t>
            </a:r>
            <a:r>
              <a:rPr lang="zh-CN" altLang="en-US"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clinical impact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40000"/>
              </a:lnSpc>
              <a:buClr>
                <a:srgbClr val="000000"/>
              </a:buClr>
              <a:buSzPct val="160000"/>
              <a:buFont typeface="Wingdings" panose="05000000000000000000" charset="0"/>
              <a:buNone/>
            </a:pPr>
            <a:r>
              <a:rPr lang="zh-CN" altLang="en-US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exploration of scientific impact evaluation has been</a:t>
            </a:r>
            <a:r>
              <a:rPr lang="en-US" altLang="zh-CN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very rich, but the identification and</a:t>
            </a:r>
            <a:r>
              <a:rPr lang="en-US" altLang="zh-CN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measurement of clinical impact</a:t>
            </a:r>
            <a:endParaRPr lang="zh-CN" altLang="en-US" sz="1600" i="1" dirty="0">
              <a:solidFill>
                <a:schemeClr val="bg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buClr>
                <a:srgbClr val="000000"/>
              </a:buClr>
              <a:buSzPct val="160000"/>
              <a:buFont typeface="Wingdings" panose="05000000000000000000" charset="0"/>
              <a:buNone/>
            </a:pPr>
            <a:r>
              <a:rPr lang="zh-CN" altLang="en-US" sz="16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is still relatively weak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 descr="32313534303232333b32313534303231373b804a59298c088bd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630" y="5138420"/>
            <a:ext cx="488315" cy="4883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5670" y="5414010"/>
            <a:ext cx="10676890" cy="12236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charset="0"/>
                <a:ea typeface="方正舒体" panose="02010601030101010101" charset="-122"/>
                <a:cs typeface="Times New Roman" panose="02020603050405020304" charset="0"/>
                <a:sym typeface="+mn-ea"/>
              </a:rPr>
              <a:t>Objectives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charset="0"/>
              <a:ea typeface="方正舒体" panose="02010601030101010101" charset="-122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1) to measure the </a:t>
            </a:r>
            <a:r>
              <a:rPr sz="1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clinical translation intensity</a:t>
            </a:r>
            <a:r>
              <a:rPr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of COVID-19 articles published in</a:t>
            </a:r>
            <a:r>
              <a:rPr lang="en-US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2021</a:t>
            </a:r>
            <a:r>
              <a:rPr lang="en-US"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.</a:t>
            </a:r>
            <a:endParaRPr sz="16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2) to measure the </a:t>
            </a:r>
            <a:r>
              <a:rPr sz="1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correlation</a:t>
            </a:r>
            <a:r>
              <a:rPr sz="16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between </a:t>
            </a:r>
            <a:r>
              <a:rPr sz="1600" b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clinical translation intensity, interdisciplinarity, and entity features.</a:t>
            </a:r>
            <a:endParaRPr sz="1600" b="1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/>
            <a:endParaRPr lang="en-US" altLang="zh-CN" sz="1600" b="1" dirty="0">
              <a:solidFill>
                <a:srgbClr val="7030A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3270" y="1889760"/>
            <a:ext cx="11001375" cy="1160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30000"/>
              </a:lnSpc>
              <a:buClr>
                <a:srgbClr val="000000"/>
              </a:buClr>
              <a:buSzPct val="80000"/>
              <a:buFont typeface="Wingdings" panose="05000000000000000000" charset="0"/>
              <a:buNone/>
            </a:pPr>
            <a:r>
              <a:rPr lang="en-US" altLang="zh-CN" sz="1600" b="1" u="sng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Clinical translation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</a:t>
            </a:r>
            <a:r>
              <a:rPr lang="zh-CN" altLang="en-US" sz="1600" b="1" u="sng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Interdisciplinary research</a:t>
            </a:r>
            <a:r>
              <a:rPr lang="en-US" altLang="zh-CN" sz="1600" b="1" u="sng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altLang="zh-CN" sz="16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</a:t>
            </a:r>
            <a:r>
              <a:rPr lang="en-US" altLang="zh-CN" sz="1600" b="1" u="sng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Biological entity features</a:t>
            </a:r>
            <a:endParaRPr lang="en-US" altLang="zh-CN" sz="1600" b="1" u="sng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97570" y="2447925"/>
            <a:ext cx="3170555" cy="1517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9120" y="3429000"/>
            <a:ext cx="1154430" cy="1358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4972050" y="4968240"/>
            <a:ext cx="22479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i="1">
                <a:latin typeface="Times New Roman" panose="02020603050405020304" charset="0"/>
                <a:cs typeface="Times New Roman" panose="02020603050405020304" charset="0"/>
              </a:rPr>
              <a:t>Source: </a:t>
            </a:r>
            <a:r>
              <a:rPr lang="zh-CN" altLang="en-US" sz="1200" i="1">
                <a:latin typeface="Times New Roman" panose="02020603050405020304" charset="0"/>
                <a:cs typeface="Times New Roman" panose="02020603050405020304" charset="0"/>
              </a:rPr>
              <a:t>Rafols and Meyer (2010)</a:t>
            </a:r>
            <a:endParaRPr lang="zh-CN" altLang="en-US" sz="12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2120" y="2394585"/>
            <a:ext cx="3668395" cy="240347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8959215" y="4962525"/>
            <a:ext cx="22479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b="1" i="1">
                <a:latin typeface="Times New Roman" panose="02020603050405020304" charset="0"/>
                <a:cs typeface="Times New Roman" panose="02020603050405020304" charset="0"/>
              </a:rPr>
              <a:t>Source: </a:t>
            </a:r>
            <a:r>
              <a:rPr lang="en-US" altLang="zh-CN" sz="1200" i="1">
                <a:latin typeface="Times New Roman" panose="02020603050405020304" charset="0"/>
                <a:cs typeface="Times New Roman" panose="02020603050405020304" charset="0"/>
              </a:rPr>
              <a:t>Pubtator</a:t>
            </a:r>
            <a:endParaRPr lang="en-US" altLang="zh-CN" sz="12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718185" y="4968240"/>
            <a:ext cx="228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 i="1"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zh-CN" altLang="en-US" sz="1200" b="1" i="1">
                <a:latin typeface="Times New Roman" panose="02020603050405020304" charset="0"/>
                <a:cs typeface="Times New Roman" panose="02020603050405020304" charset="0"/>
              </a:rPr>
              <a:t>Source:</a:t>
            </a:r>
            <a:r>
              <a:rPr lang="en-US" altLang="zh-CN" sz="1200" i="1">
                <a:latin typeface="Times New Roman" panose="02020603050405020304" charset="0"/>
                <a:cs typeface="Times New Roman" panose="02020603050405020304" charset="0"/>
              </a:rPr>
              <a:t>iCite</a:t>
            </a:r>
            <a:endParaRPr lang="en-US" altLang="zh-CN" sz="12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600" y="1778000"/>
            <a:ext cx="3241040" cy="3241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1630" y="6637655"/>
            <a:ext cx="1029144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>
                <a:latin typeface="Times New Roman" panose="02020603050405020304" charset="0"/>
                <a:cs typeface="Times New Roman" panose="02020603050405020304" charset="0"/>
              </a:rPr>
              <a:t>Rafols, I. (2014). Knowledge Integration and Diffusion: Measures and Mapping of Diversity and Coherence. In: Ding, Y.,</a:t>
            </a:r>
            <a:r>
              <a:rPr lang="en-US" altLang="zh-CN" sz="8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800">
                <a:latin typeface="Times New Roman" panose="02020603050405020304" charset="0"/>
                <a:cs typeface="Times New Roman" panose="02020603050405020304" charset="0"/>
              </a:rPr>
              <a:t>Rousseau, R., Wolfram, D. (eds) Measuring Scholarly Impact. Springer, Cham</a:t>
            </a:r>
            <a:endParaRPr lang="zh-CN" altLang="en-US" sz="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2898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2 Related works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60425" y="762000"/>
            <a:ext cx="11028680" cy="61855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The measurement of clinical translation intensity</a:t>
            </a:r>
            <a:endParaRPr 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research area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MeSH terms</a:t>
            </a:r>
            <a:endParaRPr 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citing paper</a:t>
            </a:r>
            <a:r>
              <a:rPr lang="zh-CN" altLang="en-US" b="0" dirty="0">
                <a:latin typeface="Times New Roman" panose="02020603050405020304" charset="0"/>
                <a:cs typeface="Times New Roman" panose="02020603050405020304" charset="0"/>
              </a:rPr>
              <a:t>：citations in secondary documents</a:t>
            </a:r>
            <a:r>
              <a:rPr lang="en-US" altLang="zh-CN" b="0" dirty="0">
                <a:latin typeface="Times New Roman" panose="02020603050405020304" charset="0"/>
                <a:cs typeface="Times New Roman" panose="02020603050405020304" charset="0"/>
              </a:rPr>
              <a:t>/clinical guidelines/clinical trials</a:t>
            </a:r>
            <a:endParaRPr lang="en-US" altLang="zh-CN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From the perspective of </a:t>
            </a: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entities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charset="0"/>
                <a:cs typeface="Times New Roman" panose="02020603050405020304" charset="0"/>
              </a:rPr>
              <a:t>Neural network models</a:t>
            </a:r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 with multiple perspectives</a:t>
            </a: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measurement of i</a:t>
            </a: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nterdisciplinary  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Diversity :</a:t>
            </a:r>
            <a:r>
              <a:rPr lang="en-US" altLang="zh-CN" i="1" dirty="0">
                <a:latin typeface="Times New Roman" panose="02020603050405020304" charset="0"/>
                <a:cs typeface="Times New Roman" panose="02020603050405020304" charset="0"/>
              </a:rPr>
              <a:t>Variety, Balance and Disparity</a:t>
            </a:r>
            <a:endParaRPr lang="en-US" altLang="zh-CN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Coherence:</a:t>
            </a:r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density, intensity and Disparity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b="1" dirty="0" err="1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Entitymetrics</a:t>
            </a: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Mentions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of knowledge entities in papers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Inter-entity </a:t>
            </a: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co-occurrence network </a:t>
            </a:r>
            <a:endParaRPr lang="en-US" alt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Entity-citation-entity network</a:t>
            </a:r>
            <a:endParaRPr lang="en-US" altLang="en-US" b="1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Content </a:t>
            </a:r>
            <a:r>
              <a:rPr lang="en-US" altLang="en-US" b="1" i="1" dirty="0">
                <a:latin typeface="Times New Roman" panose="02020603050405020304" charset="0"/>
                <a:cs typeface="Times New Roman" panose="02020603050405020304" charset="0"/>
              </a:rPr>
              <a:t>novelty 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of scientific papers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relationship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between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entity characteristics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and the </a:t>
            </a:r>
            <a:r>
              <a:rPr lang="en-US" altLang="zh-CN" sz="1800" b="1" i="1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impact of papers</a:t>
            </a:r>
            <a:endParaRPr lang="en-US" altLang="zh-CN" sz="1800" b="1" i="1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254000" indent="-254000"/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 descr="343633323337313b343633323338323b5b9e9a8c54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3230" y="718820"/>
            <a:ext cx="432435" cy="432435"/>
          </a:xfrm>
          <a:prstGeom prst="rect">
            <a:avLst/>
          </a:prstGeom>
        </p:spPr>
      </p:pic>
      <p:pic>
        <p:nvPicPr>
          <p:cNvPr id="3" name="图片 2" descr="32313534303232333b32313534303232323b957f53777eb865874ef67eb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880" y="2651760"/>
            <a:ext cx="423545" cy="423545"/>
          </a:xfrm>
          <a:prstGeom prst="rect">
            <a:avLst/>
          </a:prstGeom>
        </p:spPr>
      </p:pic>
      <p:pic>
        <p:nvPicPr>
          <p:cNvPr id="5" name="图片 4" descr="32303236333539373b32303236353136373b4e66672c51855bb967e5627e653e5927955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625" y="4073525"/>
            <a:ext cx="476885" cy="476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65856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Frame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3972" y="5861650"/>
            <a:ext cx="406781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Research flow chart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570291" y="5826560"/>
            <a:ext cx="406781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Inclusion and exclusion criteria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6280919"/>
            <a:ext cx="295002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05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hlinkClick r:id="rId2"/>
              </a:rPr>
              <a:t>https://icite.od.nih.gov/covid19/search/</a:t>
            </a:r>
            <a:endParaRPr lang="en-US" altLang="zh-CN" sz="1050" u="sng" kern="100" dirty="0">
              <a:solidFill>
                <a:srgbClr val="0000FF"/>
              </a:solidFill>
              <a:effectLst/>
              <a:latin typeface="Calibri" panose="020F050202020403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altLang="zh-CN" sz="1050" u="sng" kern="1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Verdana" panose="020B0604030504040204" pitchFamily="34" charset="0"/>
                <a:hlinkClick r:id="rId3"/>
              </a:rPr>
              <a:t>https://www.leydesdorff.net/software/interdisc/</a:t>
            </a:r>
            <a:endParaRPr lang="en-US" altLang="zh-CN" sz="105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pt-BR" altLang="zh-CN" sz="1050" dirty="0">
                <a:hlinkClick r:id="rId4"/>
              </a:rPr>
              <a:t>PubTator Central - NCBI - NLM - NIH</a:t>
            </a:r>
            <a:endParaRPr lang="en-US" altLang="zh-CN" sz="105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15943" y="903513"/>
            <a:ext cx="4245197" cy="4789715"/>
            <a:chOff x="11572" y="1569"/>
            <a:chExt cx="6168" cy="6839"/>
          </a:xfrm>
        </p:grpSpPr>
        <p:pic>
          <p:nvPicPr>
            <p:cNvPr id="6" name="图片 203629446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r="34482"/>
            <a:stretch>
              <a:fillRect/>
            </a:stretch>
          </p:blipFill>
          <p:spPr>
            <a:xfrm>
              <a:off x="11572" y="1569"/>
              <a:ext cx="4830" cy="6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3" name="图片 20362944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81701"/>
            <a:stretch>
              <a:fillRect/>
            </a:stretch>
          </p:blipFill>
          <p:spPr>
            <a:xfrm>
              <a:off x="16391" y="1569"/>
              <a:ext cx="1349" cy="68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pic>
        <p:nvPicPr>
          <p:cNvPr id="19" name="图片 18" descr="C:\Users\cs\Documents\绘图1(3).png绘图1(3)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554" y="669925"/>
            <a:ext cx="7791450" cy="5252180"/>
          </a:xfrm>
          <a:prstGeom prst="rect">
            <a:avLst/>
          </a:prstGeom>
        </p:spPr>
      </p:pic>
      <p:cxnSp>
        <p:nvCxnSpPr>
          <p:cNvPr id="20" name="曲线连接符 6"/>
          <p:cNvCxnSpPr/>
          <p:nvPr/>
        </p:nvCxnSpPr>
        <p:spPr>
          <a:xfrm flipV="1">
            <a:off x="4800600" y="1027209"/>
            <a:ext cx="3102430" cy="108462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65856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Frame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3972" y="5861650"/>
            <a:ext cx="406781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Research flow chart</a:t>
            </a:r>
            <a:endParaRPr lang="en-US" altLang="zh-CN" sz="1800" b="1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76871" y="824865"/>
            <a:ext cx="3873500" cy="46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Dependent variables</a:t>
            </a:r>
            <a:endParaRPr lang="en-US" altLang="zh-CN" sz="1600" b="1" dirty="0">
              <a:solidFill>
                <a:srgbClr val="7030A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APT (Approximate Potential to Translate)</a:t>
            </a:r>
            <a:endParaRPr lang="en-US" altLang="en-US" sz="160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1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b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Independent variables</a:t>
            </a:r>
            <a:endParaRPr lang="en-US" altLang="en-US" sz="1600" b="1" dirty="0">
              <a:solidFill>
                <a:srgbClr val="7030A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altLang="en-US" sz="1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Interdisciplinary</a:t>
            </a:r>
            <a:endParaRPr lang="en-US" altLang="en-US" sz="1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Variety, Balance, Disparity, RAO </a:t>
            </a:r>
            <a:endParaRPr lang="en-US" altLang="en-US" sz="1600" b="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1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285750" lvl="0" indent="-2857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Ø"/>
            </a:pPr>
            <a:r>
              <a:rPr lang="en-US" altLang="en-US" sz="16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Biological entity features</a:t>
            </a:r>
            <a:endParaRPr lang="en-US" altLang="en-US" sz="1600" b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Gene, Chemical, </a:t>
            </a:r>
            <a:r>
              <a:rPr lang="en-US" altLang="zh-CN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Disease</a:t>
            </a: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en-US" sz="1600" i="1" dirty="0" err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CellLine</a:t>
            </a: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 Mutations, Species</a:t>
            </a:r>
            <a:endParaRPr lang="en-US" altLang="en-US" sz="160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Entity_Variet</a:t>
            </a:r>
            <a:r>
              <a:rPr lang="en-US" altLang="zh-CN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y</a:t>
            </a:r>
            <a:endParaRPr lang="en-US" altLang="zh-CN" sz="160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i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Novelty score</a:t>
            </a:r>
            <a:endParaRPr lang="zh-CN" altLang="en-US" sz="1600" dirty="0"/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1600" b="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en-US" sz="1600" b="0" i="1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C:\Users\cs\Documents\绘图1(3).png绘图1(3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9554" y="669925"/>
            <a:ext cx="7791450" cy="5252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8" y="209550"/>
            <a:ext cx="7989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en-US" sz="2400" i="1" u="sng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Independent 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variables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"/>
            </p:custDataLst>
          </p:nvPr>
        </p:nvSpPr>
        <p:spPr>
          <a:xfrm>
            <a:off x="341630" y="4395470"/>
            <a:ext cx="58908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0" i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19125" y="669925"/>
                <a:ext cx="11077576" cy="5614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Interdisciplinary</a:t>
                </a:r>
                <a:endParaRPr lang="en-US" altLang="zh-CN" sz="2000" b="1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accent5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One-dimensional index</a:t>
                </a:r>
                <a:endParaRPr lang="en-US" altLang="zh-CN" b="1" dirty="0">
                  <a:solidFill>
                    <a:schemeClr val="accent5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Variety=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/N</a:t>
                </a:r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𝑤ℎ𝑒𝑟𝑒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is the proportion of the number of subjects involved in the research subject, N is the total number of subjects.</a:t>
                </a: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Balance=1-Gini</a:t>
                </a:r>
                <a:endParaRPr lang="en-US" altLang="zh-CN" b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Gini=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𝑛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where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is the index, xi is the number of references in the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i-th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specialty, and the specialties are sorted by xi in nondecreasing order.</a:t>
                </a: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Disparity=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zh-CN" altLang="en-US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𝒊𝒋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b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𝑖𝑗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charset="0"/>
                                            </a:rPr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cs typeface="Times New Roman" panose="020206030504050203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where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dij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is the dissimilarity between the specialty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and j, specifically,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dij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= 1 −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sij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,, where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sij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is the cosine similarity between the specialty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and j based on their co-citation matrix.</a:t>
                </a: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b="1" dirty="0">
                    <a:solidFill>
                      <a:schemeClr val="accent5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Three-dimensional index</a:t>
                </a:r>
                <a:endParaRPr lang="en-US" altLang="zh-CN" b="1" dirty="0">
                  <a:solidFill>
                    <a:schemeClr val="accent5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RAO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cs typeface="Times New Roman" panose="0202060305040502030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b="1" dirty="0"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b="1" dirty="0"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CN" b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where pi is the proportion of references in specialty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, and </a:t>
                </a:r>
                <a:r>
                  <a:rPr lang="en-US" altLang="zh-CN" i="1" dirty="0" err="1">
                    <a:latin typeface="Times New Roman" panose="02020603050405020304" charset="0"/>
                    <a:cs typeface="Times New Roman" panose="02020603050405020304" charset="0"/>
                  </a:rPr>
                  <a:t>dij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ibid.</a:t>
                </a: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669925"/>
                <a:ext cx="11077576" cy="56146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65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3 Methods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——</a:t>
            </a:r>
            <a:r>
              <a:rPr lang="en-US" altLang="en-US" sz="2400" i="1" u="sng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Independent variables</a:t>
            </a:r>
            <a:endParaRPr lang="en-US" altLang="en-US" sz="2400" i="1" u="sng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19124" y="669925"/>
                <a:ext cx="11231247" cy="594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7030A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Biological entity features</a:t>
                </a:r>
                <a:endParaRPr lang="en-US" altLang="zh-CN" sz="2000" b="1" dirty="0">
                  <a:solidFill>
                    <a:srgbClr val="7030A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endParaRPr lang="en-US" altLang="zh-CN" b="1" dirty="0">
                  <a:solidFill>
                    <a:schemeClr val="accent5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en-US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Gene, Chemical, </a:t>
                </a:r>
                <a:r>
                  <a:rPr lang="en-US" altLang="zh-CN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Disease</a:t>
                </a:r>
                <a:r>
                  <a:rPr lang="en-US" altLang="en-US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, </a:t>
                </a:r>
                <a:r>
                  <a:rPr lang="en-US" altLang="en-US" b="1" dirty="0" err="1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CellLine</a:t>
                </a:r>
                <a:r>
                  <a:rPr lang="en-US" altLang="en-US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, Mutations, Species</a:t>
                </a:r>
                <a:endParaRPr lang="en-US" altLang="en-US" b="1" dirty="0">
                  <a:solidFill>
                    <a:schemeClr val="accent5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Number of Gene, Chemical, Disease, </a:t>
                </a:r>
                <a:r>
                  <a:rPr lang="en-US" altLang="zh-CN" i="1" kern="100" dirty="0" err="1">
                    <a:latin typeface="Times New Roman" panose="02020603050405020304" charset="0"/>
                    <a:ea typeface="宋体" panose="02010600030101010101" pitchFamily="2" charset="-122"/>
                  </a:rPr>
                  <a:t>CellLine</a:t>
                </a:r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, Mutations, Species,</a:t>
                </a:r>
                <a:r>
                  <a:rPr lang="zh-CN" altLang="en-US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 </a:t>
                </a:r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Chemical entities mentioned in the paper.</a:t>
                </a:r>
                <a:endParaRPr lang="en-US" altLang="zh-CN" i="1" kern="100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  <a:p>
                <a:endParaRPr lang="en-US" altLang="en-US" i="1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Entity_Variet</a:t>
                </a:r>
                <a:r>
                  <a:rPr lang="en-US" altLang="zh-CN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y</a:t>
                </a:r>
                <a:endParaRPr lang="en-US" altLang="zh-CN" b="1" dirty="0">
                  <a:solidFill>
                    <a:schemeClr val="accent5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An entity-level Variety indicator to measure the ratio of the number of entity types mentioned in each paper to the six entity types.</a:t>
                </a:r>
                <a:endParaRPr lang="en-US" altLang="zh-CN" i="1" kern="100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  <a:p>
                <a:endParaRPr lang="en-US" altLang="zh-CN" dirty="0"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  <a:sym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en-US" b="1" dirty="0">
                    <a:solidFill>
                      <a:schemeClr val="accent5"/>
                    </a:solidFill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Novelty score</a:t>
                </a:r>
                <a:endParaRPr lang="zh-CN" altLang="en-US" b="1" dirty="0">
                  <a:solidFill>
                    <a:schemeClr val="accent5"/>
                  </a:solidFill>
                </a:endParaRPr>
              </a:p>
              <a:p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The ratio of the number of novel entity combinations to all possible entity combinations in the paper.</a:t>
                </a:r>
                <a:r>
                  <a:rPr lang="en-US" altLang="zh-CN" sz="1200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(</a:t>
                </a:r>
                <a:r>
                  <a:rPr lang="en-US" sz="1200" i="1">
                    <a:latin typeface="Times New Roman" panose="02020603050405020304" charset="0"/>
                    <a:ea typeface="宋体" panose="02010600030101010101" pitchFamily="2" charset="-122"/>
                    <a:cs typeface="Times New Roman" panose="02020603050405020304" charset="0"/>
                    <a:sym typeface="+mn-ea"/>
                  </a:rPr>
                  <a:t>Liu M.J., Bu Y., et al. 2022</a:t>
                </a:r>
                <a:r>
                  <a:rPr lang="en-US" altLang="zh-CN" sz="1200" i="1" kern="100" dirty="0">
                    <a:latin typeface="Times New Roman" panose="02020603050405020304" charset="0"/>
                    <a:ea typeface="宋体" panose="02010600030101010101" pitchFamily="2" charset="-122"/>
                  </a:rPr>
                  <a:t>)</a:t>
                </a:r>
                <a:endParaRPr lang="en-US" altLang="zh-CN" sz="1200" i="1" kern="100" dirty="0">
                  <a:latin typeface="Times New Roman" panose="02020603050405020304" charset="0"/>
                  <a:ea typeface="宋体" panose="02010600030101010101" pitchFamily="2" charset="-122"/>
                </a:endParaRPr>
              </a:p>
              <a:p>
                <a:pPr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①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b="1" dirty="0">
                    <a:latin typeface="Times New Roman" panose="02020603050405020304" charset="0"/>
                    <a:cs typeface="Times New Roman" panose="02020603050405020304" charset="0"/>
                  </a:rPr>
                  <a:t>entity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 </a:t>
                </a:r>
                <a:r>
                  <a:rPr lang="en-US" altLang="zh-CN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——&gt;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 </a:t>
                </a:r>
                <a:r>
                  <a:rPr lang="en-US" altLang="zh-CN" sz="1600" dirty="0">
                    <a:latin typeface="Times New Roman" panose="02020603050405020304" charset="0"/>
                    <a:cs typeface="Times New Roman" panose="02020603050405020304" charset="0"/>
                  </a:rPr>
                  <a:t>BioBERT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——&gt;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  word 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embedding </a:t>
                </a:r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②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𝐜𝐨𝐬𝐢𝐧𝐞</m:t>
                        </m:r>
                        <m:r>
                          <a:rPr lang="en-US" altLang="zh-CN" b="1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 </m:t>
                        </m:r>
                        <m:r>
                          <a:rPr lang="en-US" altLang="zh-CN" b="1" dirty="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m:t>𝐝𝐢𝐬𝐭𝐚𝐧𝐜𝐞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=1-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0">
                  <a:buNone/>
                </a:pPr>
                <a:r>
                  <a:rPr lang="zh-CN" altLang="en-US" b="1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③</a:t>
                </a:r>
                <a:r>
                  <a:rPr lang="en-US" altLang="zh-CN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 </a:t>
                </a:r>
                <a:r>
                  <a:rPr lang="en-US" altLang="zh-CN" b="1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novel entity combinations</a:t>
                </a:r>
                <a:r>
                  <a:rPr lang="en-US" altLang="zh-CN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 ——&gt;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the number of entity pairs in which two entities’ distance is in the </a:t>
                </a:r>
                <a:r>
                  <a:rPr lang="en-US" altLang="zh-CN" b="1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upper 10th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en-US" altLang="zh-CN" b="1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percentile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 of the distribution of the distance of two entities in all entity pairs generated from COVID-19 related papers in 2021.</a:t>
                </a:r>
                <a:endParaRPr lang="en-US" altLang="zh-CN" kern="100" dirty="0">
                  <a:latin typeface="Times New Roman" panose="02020603050405020304" charset="0"/>
                  <a:ea typeface="宋体" panose="02010600030101010101" pitchFamily="2" charset="-122"/>
                  <a:sym typeface="+mn-ea"/>
                </a:endParaRPr>
              </a:p>
              <a:p>
                <a:pPr indent="0">
                  <a:buFont typeface="Wingdings" panose="05000000000000000000" pitchFamily="2" charset="2"/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novelty score=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𝒎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0">
                  <a:buFont typeface="Wingdings" panose="05000000000000000000" pitchFamily="2" charset="2"/>
                  <a:buNone/>
                </a:pP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where m is the number of </a:t>
                </a:r>
                <a:r>
                  <a:rPr lang="en-US" altLang="zh-CN" i="1" kern="100" dirty="0">
                    <a:latin typeface="Times New Roman" panose="02020603050405020304" charset="0"/>
                    <a:ea typeface="宋体" panose="02010600030101010101" pitchFamily="2" charset="-122"/>
                    <a:sym typeface="+mn-ea"/>
                  </a:rPr>
                  <a:t>novel entity combinations,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 is the number of possible combinations of all entities 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in a paper</a:t>
                </a:r>
                <a:r>
                  <a:rPr lang="en-US" altLang="zh-CN" i="1" dirty="0">
                    <a:latin typeface="Times New Roman" panose="02020603050405020304" charset="0"/>
                    <a:cs typeface="Times New Roman" panose="02020603050405020304" charset="0"/>
                  </a:rPr>
                  <a:t>.</a:t>
                </a: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0">
                  <a:buFont typeface="Wingdings" panose="05000000000000000000" pitchFamily="2" charset="2"/>
                  <a:buNone/>
                </a:pP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indent="0">
                  <a:buFont typeface="Wingdings" panose="05000000000000000000" pitchFamily="2" charset="2"/>
                  <a:buNone/>
                </a:pPr>
                <a:endParaRPr lang="en-US" altLang="zh-CN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4" y="669925"/>
                <a:ext cx="11231247" cy="5940425"/>
              </a:xfrm>
              <a:prstGeom prst="rect">
                <a:avLst/>
              </a:prstGeom>
              <a:blipFill rotWithShape="1">
                <a:blip r:embed="rId1"/>
                <a:stretch>
                  <a:fillRect l="-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本框 99"/>
          <p:cNvSpPr txBox="1"/>
          <p:nvPr/>
        </p:nvSpPr>
        <p:spPr>
          <a:xfrm>
            <a:off x="250190" y="6565265"/>
            <a:ext cx="10708640" cy="2139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190500" indent="-190500"/>
            <a:r>
              <a:rPr lang="en-US" sz="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Liu M.J., Bu Y., et al. 2022. Pandemics are catalysts of scientific novelty: Evidence from COVID-19. Journal of the Association for Information Science and Technology, 73(8), 1065-1078. https://doi.org/10.1002/asi.24612</a:t>
            </a:r>
            <a:endParaRPr lang="en-US" sz="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30" y="209550"/>
            <a:ext cx="99661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Descriptive analysis of variables</a:t>
            </a:r>
            <a:endParaRPr lang="en-US" altLang="zh-CN" sz="2400" i="1" u="sng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9" name="图表 28"/>
          <p:cNvGraphicFramePr/>
          <p:nvPr>
            <p:custDataLst>
              <p:tags r:id="rId3"/>
            </p:custDataLst>
          </p:nvPr>
        </p:nvGraphicFramePr>
        <p:xfrm>
          <a:off x="5419725" y="1296035"/>
          <a:ext cx="5403215" cy="4634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10069633" y="209550"/>
          <a:ext cx="1891862" cy="2084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5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6124" y="1414085"/>
            <a:ext cx="5539394" cy="39328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1629" y="209550"/>
            <a:ext cx="11149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charset="0"/>
                <a:cs typeface="Times New Roman" panose="02020603050405020304" charset="0"/>
              </a:rPr>
              <a:t>4 Results——</a:t>
            </a:r>
            <a:r>
              <a:rPr lang="en-US" altLang="zh-CN" sz="2400" i="1" u="sng" dirty="0">
                <a:latin typeface="Times New Roman" panose="02020603050405020304" charset="0"/>
                <a:cs typeface="Times New Roman" panose="02020603050405020304" charset="0"/>
              </a:rPr>
              <a:t>Correlation between independents and dependents</a:t>
            </a:r>
            <a:endParaRPr lang="en-US" altLang="zh-CN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41630" y="6334125"/>
            <a:ext cx="64122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 dirty="0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b="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igure 1. Correlation of APT, interdisciplinarity and entity feature</a:t>
            </a:r>
            <a:endParaRPr lang="en-US" altLang="en-US" b="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752475"/>
            <a:ext cx="6275705" cy="5524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82510" y="2882265"/>
            <a:ext cx="4262755" cy="1568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(Negative)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more 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CellLine, Chemical, Gene, Mutation 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and 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Species 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entities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mentioned in each paper, 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smaller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the APT of the paper.</a:t>
            </a:r>
            <a:endParaRPr 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6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(Positive)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more 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Disease 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entities mentioned in each paper, the greater the APT of the paper.</a:t>
            </a:r>
            <a:endParaRPr lang="en-US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82510" y="1317625"/>
            <a:ext cx="4313555" cy="829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APT was 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not correlated with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RAO, Balance, Variety and Disparity, showing no statistical significance (p</a:t>
            </a:r>
            <a:r>
              <a:rPr lang="zh-CN" sz="1600" b="0">
                <a:latin typeface="Times New Roman" panose="02020603050405020304" charset="0"/>
                <a:cs typeface="Times New Roman" panose="02020603050405020304" charset="0"/>
              </a:rPr>
              <a:t>﹥</a:t>
            </a:r>
            <a:r>
              <a:rPr lang="en-US" sz="1600" b="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.05)</a:t>
            </a:r>
            <a:endParaRPr lang="en-US" alt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0920" y="915035"/>
            <a:ext cx="4435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Interdisciplinary and 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APT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82510" y="2459990"/>
            <a:ext cx="3933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Entity </a:t>
            </a:r>
            <a:r>
              <a:rPr lang="en-US" altLang="en-US" b="1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Feature and APT</a:t>
            </a:r>
            <a:endParaRPr lang="en-US" altLang="en-US" b="1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2510" y="4631690"/>
            <a:ext cx="4262120" cy="1322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(Negative)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APT is negatively correlated with the number of </a:t>
            </a:r>
            <a:r>
              <a:rPr 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entity types</a:t>
            </a:r>
            <a:r>
              <a:rPr 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(β= - 0.048, p﹤0.01)</a:t>
            </a:r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zh-CN" alt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1600" b="1" i="1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(Positive)</a:t>
            </a:r>
            <a:r>
              <a:rPr lang="zh-CN" alt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APT was positively correlated with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novelty score</a:t>
            </a:r>
            <a:r>
              <a:rPr lang="zh-CN" altLang="en-US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(β= 0.105, p﹤0.01). </a:t>
            </a:r>
            <a:endParaRPr lang="zh-CN" altLang="en-US" sz="16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NGQzZjc5ZjRmOTUzNmE2ZDhjZWNiOWRkNDJmOWExN2QifQ=="/>
  <p:tag name="KSO_WPP_MARK_KEY" val="3183f67a-02bb-4e78-b108-e846762926fe"/>
</p:tagLst>
</file>

<file path=ppt/tags/tag2.xml><?xml version="1.0" encoding="utf-8"?>
<p:tagLst xmlns:p="http://schemas.openxmlformats.org/presentationml/2006/main">
  <p:tag name="KSO_WM_UNIT_PLACING_PICTURE_USER_VIEWPORT" val="{&quot;height&quot;:3077,&quot;width&quot;:6431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6365</Words>
  <Application>WPS 演示</Application>
  <PresentationFormat>宽屏</PresentationFormat>
  <Paragraphs>179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Times New Roman</vt:lpstr>
      <vt:lpstr>微软雅黑</vt:lpstr>
      <vt:lpstr>Wingdings</vt:lpstr>
      <vt:lpstr>方正舒体</vt:lpstr>
      <vt:lpstr>Calibri</vt:lpstr>
      <vt:lpstr>Verdana</vt:lpstr>
      <vt:lpstr>Cambria Math</vt:lpstr>
      <vt:lpstr>Arial Unicode MS</vt:lpstr>
      <vt:lpstr>Office 主题</vt:lpstr>
      <vt:lpstr>The relationship of Interdisciplinarity, Entity Features and Clinical Translation Potential  of COVID-19 Papers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your attention！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Interdisciplinarity and Entity-based Knowledge Fusion Features on the Clinical Translation Intensity of COVID-19 Papers</dc:title>
  <dc:creator>cs</dc:creator>
  <cp:lastModifiedBy>WPS_1654263669</cp:lastModifiedBy>
  <cp:revision>16</cp:revision>
  <dcterms:created xsi:type="dcterms:W3CDTF">2023-06-20T23:59:00Z</dcterms:created>
  <dcterms:modified xsi:type="dcterms:W3CDTF">2023-06-23T23:12:47Z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89484E64E8DC4641A2AA8293EC3C69B0_12</vt:lpwstr>
  </property>
  <property fmtid="{D5CDD505-2E9C-101B-9397-08002B2CF9AE}" pid="3" name="KSOProductBuildVer">
    <vt:lpwstr>2052-11.1.0.14309</vt:lpwstr>
  </property>
</Properties>
</file>